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985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174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3466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5846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4946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6617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22591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3440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5500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569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5198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608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8053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1748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229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832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691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2E21F49-6F83-49F1-A12A-C8EDD308BD2A}" type="datetimeFigureOut">
              <a:rPr lang="th-TH" smtClean="0"/>
              <a:t>26/11/67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5B84AD-23C9-4108-813E-65784FC7383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99640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nongdang.go.th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สี่เหลี่ยมผืนผ้า: มุมมน 51">
            <a:extLst>
              <a:ext uri="{FF2B5EF4-FFF2-40B4-BE49-F238E27FC236}">
                <a16:creationId xmlns:a16="http://schemas.microsoft.com/office/drawing/2014/main" id="{19A5A859-53DE-4178-9261-988691A82592}"/>
              </a:ext>
            </a:extLst>
          </p:cNvPr>
          <p:cNvSpPr/>
          <p:nvPr/>
        </p:nvSpPr>
        <p:spPr>
          <a:xfrm>
            <a:off x="8873067" y="5785500"/>
            <a:ext cx="648073" cy="37904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2" name="สี่เหลี่ยมผืนผ้า: มุมมน 31">
            <a:extLst>
              <a:ext uri="{FF2B5EF4-FFF2-40B4-BE49-F238E27FC236}">
                <a16:creationId xmlns:a16="http://schemas.microsoft.com/office/drawing/2014/main" id="{5E92BD8D-DEFF-4526-B827-923BB59DA9CC}"/>
              </a:ext>
            </a:extLst>
          </p:cNvPr>
          <p:cNvSpPr/>
          <p:nvPr/>
        </p:nvSpPr>
        <p:spPr>
          <a:xfrm>
            <a:off x="7687733" y="5737885"/>
            <a:ext cx="648073" cy="4266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1" name="สี่เหลี่ยมผืนผ้า: มุมมน 30">
            <a:extLst>
              <a:ext uri="{FF2B5EF4-FFF2-40B4-BE49-F238E27FC236}">
                <a16:creationId xmlns:a16="http://schemas.microsoft.com/office/drawing/2014/main" id="{AE99A1EB-F1A2-454F-B74E-EA84DACE1DA7}"/>
              </a:ext>
            </a:extLst>
          </p:cNvPr>
          <p:cNvSpPr/>
          <p:nvPr/>
        </p:nvSpPr>
        <p:spPr>
          <a:xfrm>
            <a:off x="6426253" y="5785500"/>
            <a:ext cx="927238" cy="37904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0" name="สี่เหลี่ยมผืนผ้า: มุมมน 29">
            <a:extLst>
              <a:ext uri="{FF2B5EF4-FFF2-40B4-BE49-F238E27FC236}">
                <a16:creationId xmlns:a16="http://schemas.microsoft.com/office/drawing/2014/main" id="{4EF1A990-4ED8-449A-9996-5472A689DE57}"/>
              </a:ext>
            </a:extLst>
          </p:cNvPr>
          <p:cNvSpPr/>
          <p:nvPr/>
        </p:nvSpPr>
        <p:spPr>
          <a:xfrm>
            <a:off x="5317067" y="5762801"/>
            <a:ext cx="648073" cy="44534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วงรี 23">
            <a:extLst>
              <a:ext uri="{FF2B5EF4-FFF2-40B4-BE49-F238E27FC236}">
                <a16:creationId xmlns:a16="http://schemas.microsoft.com/office/drawing/2014/main" id="{37098A03-8AA6-4DC2-BD66-1716B322563F}"/>
              </a:ext>
            </a:extLst>
          </p:cNvPr>
          <p:cNvSpPr/>
          <p:nvPr/>
        </p:nvSpPr>
        <p:spPr>
          <a:xfrm>
            <a:off x="4343399" y="5826833"/>
            <a:ext cx="745067" cy="43003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5" name="ลูกศร: ขวา 44">
            <a:extLst>
              <a:ext uri="{FF2B5EF4-FFF2-40B4-BE49-F238E27FC236}">
                <a16:creationId xmlns:a16="http://schemas.microsoft.com/office/drawing/2014/main" id="{1036B96F-E12C-4AAA-82CC-790ED373D044}"/>
              </a:ext>
            </a:extLst>
          </p:cNvPr>
          <p:cNvSpPr/>
          <p:nvPr/>
        </p:nvSpPr>
        <p:spPr>
          <a:xfrm>
            <a:off x="1671005" y="5294845"/>
            <a:ext cx="2596196" cy="1562628"/>
          </a:xfrm>
          <a:prstGeom prst="rightArrow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สี่เหลี่ยมผืนผ้า: มุมมน 42">
            <a:extLst>
              <a:ext uri="{FF2B5EF4-FFF2-40B4-BE49-F238E27FC236}">
                <a16:creationId xmlns:a16="http://schemas.microsoft.com/office/drawing/2014/main" id="{2EE56437-401B-41D5-952C-54163FC6DE91}"/>
              </a:ext>
            </a:extLst>
          </p:cNvPr>
          <p:cNvSpPr/>
          <p:nvPr/>
        </p:nvSpPr>
        <p:spPr>
          <a:xfrm>
            <a:off x="9995130" y="3667173"/>
            <a:ext cx="1032764" cy="147376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2" name="สี่เหลี่ยมผืนผ้า: มุมมน 41">
            <a:extLst>
              <a:ext uri="{FF2B5EF4-FFF2-40B4-BE49-F238E27FC236}">
                <a16:creationId xmlns:a16="http://schemas.microsoft.com/office/drawing/2014/main" id="{4C524826-962E-4333-93F0-7EAD0F285FAB}"/>
              </a:ext>
            </a:extLst>
          </p:cNvPr>
          <p:cNvSpPr/>
          <p:nvPr/>
        </p:nvSpPr>
        <p:spPr>
          <a:xfrm>
            <a:off x="9938214" y="2123037"/>
            <a:ext cx="1000541" cy="137386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1" name="สี่เหลี่ยมผืนผ้า: มุมมน 40">
            <a:extLst>
              <a:ext uri="{FF2B5EF4-FFF2-40B4-BE49-F238E27FC236}">
                <a16:creationId xmlns:a16="http://schemas.microsoft.com/office/drawing/2014/main" id="{005D6B53-8018-4B31-9B94-B73714D6B065}"/>
              </a:ext>
            </a:extLst>
          </p:cNvPr>
          <p:cNvSpPr/>
          <p:nvPr/>
        </p:nvSpPr>
        <p:spPr>
          <a:xfrm>
            <a:off x="8679742" y="4073515"/>
            <a:ext cx="953769" cy="137273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0" name="สี่เหลี่ยมผืนผ้า: มุมมน 39">
            <a:extLst>
              <a:ext uri="{FF2B5EF4-FFF2-40B4-BE49-F238E27FC236}">
                <a16:creationId xmlns:a16="http://schemas.microsoft.com/office/drawing/2014/main" id="{3C34C74A-85CC-4E6B-8259-7F811DC50227}"/>
              </a:ext>
            </a:extLst>
          </p:cNvPr>
          <p:cNvSpPr/>
          <p:nvPr/>
        </p:nvSpPr>
        <p:spPr>
          <a:xfrm>
            <a:off x="8727403" y="2424881"/>
            <a:ext cx="927238" cy="13752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9" name="สี่เหลี่ยมผืนผ้า: มุมมน 38">
            <a:extLst>
              <a:ext uri="{FF2B5EF4-FFF2-40B4-BE49-F238E27FC236}">
                <a16:creationId xmlns:a16="http://schemas.microsoft.com/office/drawing/2014/main" id="{07558237-4466-46FB-AAD4-99D238758D4B}"/>
              </a:ext>
            </a:extLst>
          </p:cNvPr>
          <p:cNvSpPr/>
          <p:nvPr/>
        </p:nvSpPr>
        <p:spPr>
          <a:xfrm>
            <a:off x="7517171" y="4117724"/>
            <a:ext cx="927238" cy="130521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9" name="สี่เหลี่ยมผืนผ้า: มุมมน 28">
            <a:extLst>
              <a:ext uri="{FF2B5EF4-FFF2-40B4-BE49-F238E27FC236}">
                <a16:creationId xmlns:a16="http://schemas.microsoft.com/office/drawing/2014/main" id="{21B86C89-7B14-4DD7-A54D-56950C5B1309}"/>
              </a:ext>
            </a:extLst>
          </p:cNvPr>
          <p:cNvSpPr/>
          <p:nvPr/>
        </p:nvSpPr>
        <p:spPr>
          <a:xfrm>
            <a:off x="7614472" y="2572470"/>
            <a:ext cx="880004" cy="136294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8" name="สี่เหลี่ยมผืนผ้า: มุมมน 27">
            <a:extLst>
              <a:ext uri="{FF2B5EF4-FFF2-40B4-BE49-F238E27FC236}">
                <a16:creationId xmlns:a16="http://schemas.microsoft.com/office/drawing/2014/main" id="{B586999D-B5E7-49DB-8E0A-675407160644}"/>
              </a:ext>
            </a:extLst>
          </p:cNvPr>
          <p:cNvSpPr/>
          <p:nvPr/>
        </p:nvSpPr>
        <p:spPr>
          <a:xfrm>
            <a:off x="6340764" y="4152216"/>
            <a:ext cx="978061" cy="12940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สี่เหลี่ยมผืนผ้า: มุมมน 26">
            <a:extLst>
              <a:ext uri="{FF2B5EF4-FFF2-40B4-BE49-F238E27FC236}">
                <a16:creationId xmlns:a16="http://schemas.microsoft.com/office/drawing/2014/main" id="{4022B784-1BB9-4F86-959F-D085708A86C3}"/>
              </a:ext>
            </a:extLst>
          </p:cNvPr>
          <p:cNvSpPr/>
          <p:nvPr/>
        </p:nvSpPr>
        <p:spPr>
          <a:xfrm>
            <a:off x="6355863" y="2709890"/>
            <a:ext cx="927238" cy="12530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6" name="สี่เหลี่ยมผืนผ้า: มุมมน 25">
            <a:extLst>
              <a:ext uri="{FF2B5EF4-FFF2-40B4-BE49-F238E27FC236}">
                <a16:creationId xmlns:a16="http://schemas.microsoft.com/office/drawing/2014/main" id="{7FCF756A-A66B-4BDB-B815-28FE85DFAD43}"/>
              </a:ext>
            </a:extLst>
          </p:cNvPr>
          <p:cNvSpPr/>
          <p:nvPr/>
        </p:nvSpPr>
        <p:spPr>
          <a:xfrm>
            <a:off x="5239765" y="4181475"/>
            <a:ext cx="909241" cy="125065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สี่เหลี่ยมผืนผ้า: มุมมน 24">
            <a:extLst>
              <a:ext uri="{FF2B5EF4-FFF2-40B4-BE49-F238E27FC236}">
                <a16:creationId xmlns:a16="http://schemas.microsoft.com/office/drawing/2014/main" id="{5286222B-BC9B-4128-BAFE-EC2AA6331E78}"/>
              </a:ext>
            </a:extLst>
          </p:cNvPr>
          <p:cNvSpPr/>
          <p:nvPr/>
        </p:nvSpPr>
        <p:spPr>
          <a:xfrm>
            <a:off x="5219434" y="2693772"/>
            <a:ext cx="932610" cy="127366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สี่เหลี่ยมผืนผ้า: มุมมน 14">
            <a:extLst>
              <a:ext uri="{FF2B5EF4-FFF2-40B4-BE49-F238E27FC236}">
                <a16:creationId xmlns:a16="http://schemas.microsoft.com/office/drawing/2014/main" id="{428346C3-C0B1-410D-8B4D-EB28BBB5A2F4}"/>
              </a:ext>
            </a:extLst>
          </p:cNvPr>
          <p:cNvSpPr/>
          <p:nvPr/>
        </p:nvSpPr>
        <p:spPr>
          <a:xfrm>
            <a:off x="4190996" y="4093929"/>
            <a:ext cx="874790" cy="130521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: มุมมน 10">
            <a:extLst>
              <a:ext uri="{FF2B5EF4-FFF2-40B4-BE49-F238E27FC236}">
                <a16:creationId xmlns:a16="http://schemas.microsoft.com/office/drawing/2014/main" id="{5891ED8A-4047-40F2-AC57-76D0ABCC8781}"/>
              </a:ext>
            </a:extLst>
          </p:cNvPr>
          <p:cNvSpPr/>
          <p:nvPr/>
        </p:nvSpPr>
        <p:spPr>
          <a:xfrm>
            <a:off x="4148667" y="2646014"/>
            <a:ext cx="869871" cy="132255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สี่เหลี่ยมผืนผ้า: มุมมน 16">
            <a:extLst>
              <a:ext uri="{FF2B5EF4-FFF2-40B4-BE49-F238E27FC236}">
                <a16:creationId xmlns:a16="http://schemas.microsoft.com/office/drawing/2014/main" id="{50D66D64-92E4-4199-BD0F-18DB8D8BB60C}"/>
              </a:ext>
            </a:extLst>
          </p:cNvPr>
          <p:cNvSpPr/>
          <p:nvPr/>
        </p:nvSpPr>
        <p:spPr>
          <a:xfrm>
            <a:off x="2910789" y="3907313"/>
            <a:ext cx="1024475" cy="12940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: มุมมน 9">
            <a:extLst>
              <a:ext uri="{FF2B5EF4-FFF2-40B4-BE49-F238E27FC236}">
                <a16:creationId xmlns:a16="http://schemas.microsoft.com/office/drawing/2014/main" id="{BB798E12-DD0E-4142-BEA1-B63C6E1A951E}"/>
              </a:ext>
            </a:extLst>
          </p:cNvPr>
          <p:cNvSpPr/>
          <p:nvPr/>
        </p:nvSpPr>
        <p:spPr>
          <a:xfrm>
            <a:off x="2920992" y="2534581"/>
            <a:ext cx="1024475" cy="12940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BDDA2E4E-9F03-4220-8B22-E7327DCA7573}"/>
              </a:ext>
            </a:extLst>
          </p:cNvPr>
          <p:cNvSpPr/>
          <p:nvPr/>
        </p:nvSpPr>
        <p:spPr>
          <a:xfrm>
            <a:off x="1887950" y="2327311"/>
            <a:ext cx="812800" cy="136294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วงรี 4">
            <a:extLst>
              <a:ext uri="{FF2B5EF4-FFF2-40B4-BE49-F238E27FC236}">
                <a16:creationId xmlns:a16="http://schemas.microsoft.com/office/drawing/2014/main" id="{04E34740-A703-4CA6-BBFE-326B5457EFF8}"/>
              </a:ext>
            </a:extLst>
          </p:cNvPr>
          <p:cNvSpPr/>
          <p:nvPr/>
        </p:nvSpPr>
        <p:spPr>
          <a:xfrm>
            <a:off x="826216" y="3961448"/>
            <a:ext cx="918975" cy="1316387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วงรี 3">
            <a:extLst>
              <a:ext uri="{FF2B5EF4-FFF2-40B4-BE49-F238E27FC236}">
                <a16:creationId xmlns:a16="http://schemas.microsoft.com/office/drawing/2014/main" id="{09A6F2B3-C239-47D4-8184-16F41812247B}"/>
              </a:ext>
            </a:extLst>
          </p:cNvPr>
          <p:cNvSpPr/>
          <p:nvPr/>
        </p:nvSpPr>
        <p:spPr>
          <a:xfrm>
            <a:off x="850899" y="2344427"/>
            <a:ext cx="918975" cy="1320401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0351494-677E-4F50-AAC0-11D3F333E2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4334" y="739907"/>
            <a:ext cx="9144000" cy="894160"/>
          </a:xfrm>
        </p:spPr>
        <p:txBody>
          <a:bodyPr>
            <a:normAutofit fontScale="90000"/>
          </a:bodyPr>
          <a:lstStyle/>
          <a:p>
            <a:pPr algn="ctr"/>
            <a:r>
              <a:rPr lang="th-TH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การขยายระยะเวลาดำเนินการจัดเก็บภาษีที่ดินและสิ่งปลูกสร้าง ประจำปี พ.ศ. 2568</a:t>
            </a:r>
            <a:br>
              <a:rPr lang="th-TH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องค์การบริหารส่วนตำบลหนองแดง อำเภอนาเชือก จังหวัดมหาสารคาม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51D706D2-A109-486D-B5AE-674B94F027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3768" y="2071470"/>
            <a:ext cx="745067" cy="1469859"/>
          </a:xfrm>
        </p:spPr>
        <p:txBody>
          <a:bodyPr>
            <a:normAutofit fontScale="92500"/>
          </a:bodyPr>
          <a:lstStyle/>
          <a:p>
            <a:pPr algn="ctr"/>
            <a:endParaRPr lang="th-TH" sz="9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h-TH" sz="9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h-TH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เวลาตามกฎหมายกำหนด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E0742E-F478-4D6D-8A88-0303100EB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38" y="443227"/>
            <a:ext cx="1562628" cy="1562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แนะนำ เครื่องขยายเสียงดีๆ สำหรับหอกระจายข่าว หน่อยครับ - Pantip">
            <a:extLst>
              <a:ext uri="{FF2B5EF4-FFF2-40B4-BE49-F238E27FC236}">
                <a16:creationId xmlns:a16="http://schemas.microsoft.com/office/drawing/2014/main" id="{1AA723AE-C78B-441F-900D-4D1EFCB04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391" y="1510155"/>
            <a:ext cx="870355" cy="789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sp>
        <p:nvSpPr>
          <p:cNvPr id="6" name="ชื่อเรื่องรอง 2">
            <a:extLst>
              <a:ext uri="{FF2B5EF4-FFF2-40B4-BE49-F238E27FC236}">
                <a16:creationId xmlns:a16="http://schemas.microsoft.com/office/drawing/2014/main" id="{E8496901-12A1-4A24-91F2-B708F741F674}"/>
              </a:ext>
            </a:extLst>
          </p:cNvPr>
          <p:cNvSpPr txBox="1">
            <a:spLocks/>
          </p:cNvSpPr>
          <p:nvPr/>
        </p:nvSpPr>
        <p:spPr>
          <a:xfrm>
            <a:off x="996964" y="5399138"/>
            <a:ext cx="745067" cy="8284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h-TH" sz="9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h-TH" sz="9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h-TH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ชื่อเรื่องรอง 2">
            <a:extLst>
              <a:ext uri="{FF2B5EF4-FFF2-40B4-BE49-F238E27FC236}">
                <a16:creationId xmlns:a16="http://schemas.microsoft.com/office/drawing/2014/main" id="{BA8A45AA-21AB-4961-A71D-16A4C8D4E6D5}"/>
              </a:ext>
            </a:extLst>
          </p:cNvPr>
          <p:cNvSpPr txBox="1">
            <a:spLocks/>
          </p:cNvSpPr>
          <p:nvPr/>
        </p:nvSpPr>
        <p:spPr>
          <a:xfrm>
            <a:off x="2869649" y="3918491"/>
            <a:ext cx="1106756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ประกาศราคาประเมินทุนทรัพย์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มี.ค.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D2D3EDD0-2D4E-4023-8F7A-12D19C32EA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901" y="3828612"/>
            <a:ext cx="829128" cy="1383912"/>
          </a:xfrm>
          <a:prstGeom prst="rect">
            <a:avLst/>
          </a:prstGeom>
        </p:spPr>
      </p:pic>
      <p:sp>
        <p:nvSpPr>
          <p:cNvPr id="12" name="ชื่อเรื่องรอง 2">
            <a:extLst>
              <a:ext uri="{FF2B5EF4-FFF2-40B4-BE49-F238E27FC236}">
                <a16:creationId xmlns:a16="http://schemas.microsoft.com/office/drawing/2014/main" id="{A63A8933-B393-42B4-9448-6AD66D72B2C1}"/>
              </a:ext>
            </a:extLst>
          </p:cNvPr>
          <p:cNvSpPr txBox="1">
            <a:spLocks/>
          </p:cNvSpPr>
          <p:nvPr/>
        </p:nvSpPr>
        <p:spPr>
          <a:xfrm>
            <a:off x="1885500" y="3716866"/>
            <a:ext cx="869871" cy="146985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h-TH" sz="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ประกาศแจ้งรายการที่ดิน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ม.ค.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13" name="ชื่อเรื่องรอง 2">
            <a:extLst>
              <a:ext uri="{FF2B5EF4-FFF2-40B4-BE49-F238E27FC236}">
                <a16:creationId xmlns:a16="http://schemas.microsoft.com/office/drawing/2014/main" id="{2DCEE074-3F71-465C-86DA-51811D199306}"/>
              </a:ext>
            </a:extLst>
          </p:cNvPr>
          <p:cNvSpPr txBox="1">
            <a:spLocks/>
          </p:cNvSpPr>
          <p:nvPr/>
        </p:nvSpPr>
        <p:spPr>
          <a:xfrm>
            <a:off x="907171" y="3807786"/>
            <a:ext cx="745067" cy="14698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h-TH" sz="9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h-TH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เวลาที่ขยายปี 2568</a:t>
            </a:r>
          </a:p>
        </p:txBody>
      </p:sp>
      <p:sp>
        <p:nvSpPr>
          <p:cNvPr id="14" name="ชื่อเรื่องรอง 2">
            <a:extLst>
              <a:ext uri="{FF2B5EF4-FFF2-40B4-BE49-F238E27FC236}">
                <a16:creationId xmlns:a16="http://schemas.microsoft.com/office/drawing/2014/main" id="{F0CCF614-217A-41A6-B3A5-55791281C79B}"/>
              </a:ext>
            </a:extLst>
          </p:cNvPr>
          <p:cNvSpPr txBox="1">
            <a:spLocks/>
          </p:cNvSpPr>
          <p:nvPr/>
        </p:nvSpPr>
        <p:spPr>
          <a:xfrm>
            <a:off x="1836758" y="2191134"/>
            <a:ext cx="869871" cy="146985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h-TH" sz="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ประกาศแจ้งรายการที่ดิน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พ.ย.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2567</a:t>
            </a:r>
          </a:p>
        </p:txBody>
      </p:sp>
      <p:sp>
        <p:nvSpPr>
          <p:cNvPr id="16" name="ชื่อเรื่องรอง 2">
            <a:extLst>
              <a:ext uri="{FF2B5EF4-FFF2-40B4-BE49-F238E27FC236}">
                <a16:creationId xmlns:a16="http://schemas.microsoft.com/office/drawing/2014/main" id="{1E551828-A975-418F-A175-A6646CF3C0E6}"/>
              </a:ext>
            </a:extLst>
          </p:cNvPr>
          <p:cNvSpPr txBox="1">
            <a:spLocks/>
          </p:cNvSpPr>
          <p:nvPr/>
        </p:nvSpPr>
        <p:spPr>
          <a:xfrm>
            <a:off x="4051259" y="2708272"/>
            <a:ext cx="1106756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แจ้ง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ประเมินภาษี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ก.พ.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18" name="ชื่อเรื่องรอง 2">
            <a:extLst>
              <a:ext uri="{FF2B5EF4-FFF2-40B4-BE49-F238E27FC236}">
                <a16:creationId xmlns:a16="http://schemas.microsoft.com/office/drawing/2014/main" id="{D85BCA25-A61D-46A9-A779-25AFBF5CFC2C}"/>
              </a:ext>
            </a:extLst>
          </p:cNvPr>
          <p:cNvSpPr txBox="1">
            <a:spLocks/>
          </p:cNvSpPr>
          <p:nvPr/>
        </p:nvSpPr>
        <p:spPr>
          <a:xfrm>
            <a:off x="2904569" y="2624459"/>
            <a:ext cx="1106756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ประกาศราคาประเมินทุนทรัพย์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ม.ค.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19" name="ชื่อเรื่องรอง 2">
            <a:extLst>
              <a:ext uri="{FF2B5EF4-FFF2-40B4-BE49-F238E27FC236}">
                <a16:creationId xmlns:a16="http://schemas.microsoft.com/office/drawing/2014/main" id="{2E683E11-2717-4A74-8618-785D299E339B}"/>
              </a:ext>
            </a:extLst>
          </p:cNvPr>
          <p:cNvSpPr txBox="1">
            <a:spLocks/>
          </p:cNvSpPr>
          <p:nvPr/>
        </p:nvSpPr>
        <p:spPr>
          <a:xfrm>
            <a:off x="5149254" y="2809970"/>
            <a:ext cx="1106756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ชำระภาษี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เม.ย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20" name="ชื่อเรื่องรอง 2">
            <a:extLst>
              <a:ext uri="{FF2B5EF4-FFF2-40B4-BE49-F238E27FC236}">
                <a16:creationId xmlns:a16="http://schemas.microsoft.com/office/drawing/2014/main" id="{3EEB1701-2036-4B5D-8EC1-C4223038D44D}"/>
              </a:ext>
            </a:extLst>
          </p:cNvPr>
          <p:cNvSpPr txBox="1">
            <a:spLocks/>
          </p:cNvSpPr>
          <p:nvPr/>
        </p:nvSpPr>
        <p:spPr>
          <a:xfrm>
            <a:off x="4059873" y="4111260"/>
            <a:ext cx="1106756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แจ้ง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ประเมินภาษี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เม.ย.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21" name="ชื่อเรื่องรอง 2">
            <a:extLst>
              <a:ext uri="{FF2B5EF4-FFF2-40B4-BE49-F238E27FC236}">
                <a16:creationId xmlns:a16="http://schemas.microsoft.com/office/drawing/2014/main" id="{E6F82B09-0357-4EB4-AC68-C53C9754D972}"/>
              </a:ext>
            </a:extLst>
          </p:cNvPr>
          <p:cNvSpPr txBox="1">
            <a:spLocks/>
          </p:cNvSpPr>
          <p:nvPr/>
        </p:nvSpPr>
        <p:spPr>
          <a:xfrm>
            <a:off x="5185168" y="4312664"/>
            <a:ext cx="927785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ชำระภาษี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มิ.ย.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22" name="ชื่อเรื่องรอง 2">
            <a:extLst>
              <a:ext uri="{FF2B5EF4-FFF2-40B4-BE49-F238E27FC236}">
                <a16:creationId xmlns:a16="http://schemas.microsoft.com/office/drawing/2014/main" id="{494B4977-506C-4288-8789-206E29EEDD53}"/>
              </a:ext>
            </a:extLst>
          </p:cNvPr>
          <p:cNvSpPr txBox="1">
            <a:spLocks/>
          </p:cNvSpPr>
          <p:nvPr/>
        </p:nvSpPr>
        <p:spPr>
          <a:xfrm>
            <a:off x="6366175" y="4321901"/>
            <a:ext cx="927238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ผ่อนชำระภาษี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มิ.ย. – ส.ค.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23" name="ชื่อเรื่องรอง 2">
            <a:extLst>
              <a:ext uri="{FF2B5EF4-FFF2-40B4-BE49-F238E27FC236}">
                <a16:creationId xmlns:a16="http://schemas.microsoft.com/office/drawing/2014/main" id="{BB5C64D2-8428-4903-B3B4-1C57B9F88A7F}"/>
              </a:ext>
            </a:extLst>
          </p:cNvPr>
          <p:cNvSpPr txBox="1">
            <a:spLocks/>
          </p:cNvSpPr>
          <p:nvPr/>
        </p:nvSpPr>
        <p:spPr>
          <a:xfrm>
            <a:off x="6358121" y="2819810"/>
            <a:ext cx="927238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ผ่อนชำระภาษี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เม.ย. – มิ.ย.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33" name="ชื่อเรื่องรอง 2">
            <a:extLst>
              <a:ext uri="{FF2B5EF4-FFF2-40B4-BE49-F238E27FC236}">
                <a16:creationId xmlns:a16="http://schemas.microsoft.com/office/drawing/2014/main" id="{5C7C03BE-AAAF-4870-9091-5906EEDE6DDA}"/>
              </a:ext>
            </a:extLst>
          </p:cNvPr>
          <p:cNvSpPr txBox="1">
            <a:spLocks/>
          </p:cNvSpPr>
          <p:nvPr/>
        </p:nvSpPr>
        <p:spPr>
          <a:xfrm>
            <a:off x="7539618" y="2668896"/>
            <a:ext cx="927238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แจ้งเตือน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ภาษีค้างชำระ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พ.ค.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34" name="ชื่อเรื่องรอง 2">
            <a:extLst>
              <a:ext uri="{FF2B5EF4-FFF2-40B4-BE49-F238E27FC236}">
                <a16:creationId xmlns:a16="http://schemas.microsoft.com/office/drawing/2014/main" id="{2A0486A9-161C-4023-AA5C-28FEC9500EBB}"/>
              </a:ext>
            </a:extLst>
          </p:cNvPr>
          <p:cNvSpPr txBox="1">
            <a:spLocks/>
          </p:cNvSpPr>
          <p:nvPr/>
        </p:nvSpPr>
        <p:spPr>
          <a:xfrm>
            <a:off x="7528712" y="4157584"/>
            <a:ext cx="927238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แจ้งเตือน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ภาษีค้างชำระ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ก.ค.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35" name="ชื่อเรื่องรอง 2">
            <a:extLst>
              <a:ext uri="{FF2B5EF4-FFF2-40B4-BE49-F238E27FC236}">
                <a16:creationId xmlns:a16="http://schemas.microsoft.com/office/drawing/2014/main" id="{A94C0C5D-A389-4D84-9B2B-88A30361291C}"/>
              </a:ext>
            </a:extLst>
          </p:cNvPr>
          <p:cNvSpPr txBox="1">
            <a:spLocks/>
          </p:cNvSpPr>
          <p:nvPr/>
        </p:nvSpPr>
        <p:spPr>
          <a:xfrm>
            <a:off x="8693007" y="4152216"/>
            <a:ext cx="927238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แจ้งชื่อผู้ค้าง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ชำระภาษีให้ ทด.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ส.ค.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36" name="ชื่อเรื่องรอง 2">
            <a:extLst>
              <a:ext uri="{FF2B5EF4-FFF2-40B4-BE49-F238E27FC236}">
                <a16:creationId xmlns:a16="http://schemas.microsoft.com/office/drawing/2014/main" id="{4C9958A9-7369-418D-ABCF-FB2F1884F1EC}"/>
              </a:ext>
            </a:extLst>
          </p:cNvPr>
          <p:cNvSpPr txBox="1">
            <a:spLocks/>
          </p:cNvSpPr>
          <p:nvPr/>
        </p:nvSpPr>
        <p:spPr>
          <a:xfrm>
            <a:off x="8725145" y="2545639"/>
            <a:ext cx="927238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แจ้งชื่อผู้ค้าง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ชำระภาษีให้ ทด.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มิ.ย.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2568</a:t>
            </a:r>
          </a:p>
        </p:txBody>
      </p:sp>
      <p:sp>
        <p:nvSpPr>
          <p:cNvPr id="37" name="ชื่อเรื่องรอง 2">
            <a:extLst>
              <a:ext uri="{FF2B5EF4-FFF2-40B4-BE49-F238E27FC236}">
                <a16:creationId xmlns:a16="http://schemas.microsoft.com/office/drawing/2014/main" id="{9F530EDB-99C3-4C9D-86CF-FC1CCB9B37BD}"/>
              </a:ext>
            </a:extLst>
          </p:cNvPr>
          <p:cNvSpPr txBox="1">
            <a:spLocks/>
          </p:cNvSpPr>
          <p:nvPr/>
        </p:nvSpPr>
        <p:spPr>
          <a:xfrm>
            <a:off x="9991810" y="2202840"/>
            <a:ext cx="927238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รายงานข้อมูล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จัดเก็บภาษี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ม.ค.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2569</a:t>
            </a:r>
          </a:p>
        </p:txBody>
      </p:sp>
      <p:sp>
        <p:nvSpPr>
          <p:cNvPr id="38" name="ชื่อเรื่องรอง 2">
            <a:extLst>
              <a:ext uri="{FF2B5EF4-FFF2-40B4-BE49-F238E27FC236}">
                <a16:creationId xmlns:a16="http://schemas.microsoft.com/office/drawing/2014/main" id="{05C1682B-970B-4E84-8F21-726659EE8F5D}"/>
              </a:ext>
            </a:extLst>
          </p:cNvPr>
          <p:cNvSpPr txBox="1">
            <a:spLocks/>
          </p:cNvSpPr>
          <p:nvPr/>
        </p:nvSpPr>
        <p:spPr>
          <a:xfrm>
            <a:off x="10035180" y="3714207"/>
            <a:ext cx="927238" cy="129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รายงานข้อมูล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จัดเก็บภาษี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ม.ค.</a:t>
            </a:r>
          </a:p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2569</a:t>
            </a:r>
          </a:p>
        </p:txBody>
      </p:sp>
      <p:sp>
        <p:nvSpPr>
          <p:cNvPr id="47" name="ชื่อเรื่องรอง 2">
            <a:extLst>
              <a:ext uri="{FF2B5EF4-FFF2-40B4-BE49-F238E27FC236}">
                <a16:creationId xmlns:a16="http://schemas.microsoft.com/office/drawing/2014/main" id="{92BF5308-6C64-4945-A8E2-3B7AD252167D}"/>
              </a:ext>
            </a:extLst>
          </p:cNvPr>
          <p:cNvSpPr txBox="1">
            <a:spLocks/>
          </p:cNvSpPr>
          <p:nvPr/>
        </p:nvSpPr>
        <p:spPr>
          <a:xfrm>
            <a:off x="857183" y="5490764"/>
            <a:ext cx="3602906" cy="11208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325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h-TH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h-TH" sz="4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กรณีได้รับแบบแจ้งประเมิน</a:t>
            </a:r>
          </a:p>
          <a:p>
            <a:pPr algn="ctr"/>
            <a:r>
              <a:rPr lang="th-TH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เมื่อล่วงพ้นกำหนดเวลาชำระภาษี</a:t>
            </a:r>
          </a:p>
          <a:p>
            <a:pPr algn="ctr"/>
            <a:r>
              <a:rPr lang="th-TH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เพราะพฤติการณ์ซึ่งมิใช่ความผิดของผู้เสียภาษี</a:t>
            </a:r>
          </a:p>
        </p:txBody>
      </p:sp>
      <p:sp>
        <p:nvSpPr>
          <p:cNvPr id="44" name="ชื่อเรื่องรอง 2">
            <a:extLst>
              <a:ext uri="{FF2B5EF4-FFF2-40B4-BE49-F238E27FC236}">
                <a16:creationId xmlns:a16="http://schemas.microsoft.com/office/drawing/2014/main" id="{92FC5C33-8B38-47BC-BF01-0CAA21337B98}"/>
              </a:ext>
            </a:extLst>
          </p:cNvPr>
          <p:cNvSpPr txBox="1">
            <a:spLocks/>
          </p:cNvSpPr>
          <p:nvPr/>
        </p:nvSpPr>
        <p:spPr>
          <a:xfrm>
            <a:off x="4460089" y="5737885"/>
            <a:ext cx="745067" cy="8284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h-TH" sz="9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h-TH" sz="9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h-TH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ชื่อเรื่องรอง 2">
            <a:extLst>
              <a:ext uri="{FF2B5EF4-FFF2-40B4-BE49-F238E27FC236}">
                <a16:creationId xmlns:a16="http://schemas.microsoft.com/office/drawing/2014/main" id="{D8C2E423-C220-42F3-AB0E-8CB5991C1E2F}"/>
              </a:ext>
            </a:extLst>
          </p:cNvPr>
          <p:cNvSpPr txBox="1">
            <a:spLocks/>
          </p:cNvSpPr>
          <p:nvPr/>
        </p:nvSpPr>
        <p:spPr>
          <a:xfrm>
            <a:off x="6426253" y="5785500"/>
            <a:ext cx="927238" cy="33259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 วัน+2 เดือน</a:t>
            </a:r>
          </a:p>
        </p:txBody>
      </p:sp>
      <p:sp>
        <p:nvSpPr>
          <p:cNvPr id="48" name="ชื่อเรื่องรอง 2">
            <a:extLst>
              <a:ext uri="{FF2B5EF4-FFF2-40B4-BE49-F238E27FC236}">
                <a16:creationId xmlns:a16="http://schemas.microsoft.com/office/drawing/2014/main" id="{2C01AF0E-7CDB-419C-969D-387F6F4256B3}"/>
              </a:ext>
            </a:extLst>
          </p:cNvPr>
          <p:cNvSpPr txBox="1">
            <a:spLocks/>
          </p:cNvSpPr>
          <p:nvPr/>
        </p:nvSpPr>
        <p:spPr>
          <a:xfrm>
            <a:off x="4266795" y="5875552"/>
            <a:ext cx="927238" cy="33259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ขยายเวลา</a:t>
            </a:r>
          </a:p>
        </p:txBody>
      </p:sp>
      <p:sp>
        <p:nvSpPr>
          <p:cNvPr id="49" name="ชื่อเรื่องรอง 2">
            <a:extLst>
              <a:ext uri="{FF2B5EF4-FFF2-40B4-BE49-F238E27FC236}">
                <a16:creationId xmlns:a16="http://schemas.microsoft.com/office/drawing/2014/main" id="{22B08D3E-6A66-4BE5-AA95-6948DD900872}"/>
              </a:ext>
            </a:extLst>
          </p:cNvPr>
          <p:cNvSpPr txBox="1">
            <a:spLocks/>
          </p:cNvSpPr>
          <p:nvPr/>
        </p:nvSpPr>
        <p:spPr>
          <a:xfrm>
            <a:off x="5194033" y="5831948"/>
            <a:ext cx="927238" cy="33259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 วัน</a:t>
            </a:r>
          </a:p>
        </p:txBody>
      </p:sp>
      <p:sp>
        <p:nvSpPr>
          <p:cNvPr id="50" name="ชื่อเรื่องรอง 2">
            <a:extLst>
              <a:ext uri="{FF2B5EF4-FFF2-40B4-BE49-F238E27FC236}">
                <a16:creationId xmlns:a16="http://schemas.microsoft.com/office/drawing/2014/main" id="{004F2EF7-9965-499F-9BC4-96CFABC9F53E}"/>
              </a:ext>
            </a:extLst>
          </p:cNvPr>
          <p:cNvSpPr txBox="1">
            <a:spLocks/>
          </p:cNvSpPr>
          <p:nvPr/>
        </p:nvSpPr>
        <p:spPr>
          <a:xfrm>
            <a:off x="8725145" y="5785500"/>
            <a:ext cx="927238" cy="33259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เดือน</a:t>
            </a:r>
          </a:p>
        </p:txBody>
      </p:sp>
      <p:sp>
        <p:nvSpPr>
          <p:cNvPr id="51" name="ชื่อเรื่องรอง 2">
            <a:extLst>
              <a:ext uri="{FF2B5EF4-FFF2-40B4-BE49-F238E27FC236}">
                <a16:creationId xmlns:a16="http://schemas.microsoft.com/office/drawing/2014/main" id="{D3B1CEA6-5408-4A2E-B90C-942EDE19122B}"/>
              </a:ext>
            </a:extLst>
          </p:cNvPr>
          <p:cNvSpPr txBox="1">
            <a:spLocks/>
          </p:cNvSpPr>
          <p:nvPr/>
        </p:nvSpPr>
        <p:spPr>
          <a:xfrm>
            <a:off x="7567238" y="5762801"/>
            <a:ext cx="927238" cy="33259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เดือน</a:t>
            </a:r>
          </a:p>
        </p:txBody>
      </p:sp>
      <p:sp>
        <p:nvSpPr>
          <p:cNvPr id="53" name="ลูกศร: ลง 52">
            <a:extLst>
              <a:ext uri="{FF2B5EF4-FFF2-40B4-BE49-F238E27FC236}">
                <a16:creationId xmlns:a16="http://schemas.microsoft.com/office/drawing/2014/main" id="{CBF3CEF7-3BDB-414B-9C7D-55B37907B216}"/>
              </a:ext>
            </a:extLst>
          </p:cNvPr>
          <p:cNvSpPr/>
          <p:nvPr/>
        </p:nvSpPr>
        <p:spPr>
          <a:xfrm>
            <a:off x="5604933" y="5446248"/>
            <a:ext cx="135467" cy="25451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4" name="ลูกศร: ลง 53">
            <a:extLst>
              <a:ext uri="{FF2B5EF4-FFF2-40B4-BE49-F238E27FC236}">
                <a16:creationId xmlns:a16="http://schemas.microsoft.com/office/drawing/2014/main" id="{163FAC79-EB7A-46ED-953C-E8866368749F}"/>
              </a:ext>
            </a:extLst>
          </p:cNvPr>
          <p:cNvSpPr/>
          <p:nvPr/>
        </p:nvSpPr>
        <p:spPr>
          <a:xfrm>
            <a:off x="6781800" y="5490764"/>
            <a:ext cx="145949" cy="24712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5" name="ลูกศร: ลง 54">
            <a:extLst>
              <a:ext uri="{FF2B5EF4-FFF2-40B4-BE49-F238E27FC236}">
                <a16:creationId xmlns:a16="http://schemas.microsoft.com/office/drawing/2014/main" id="{567B5583-95A2-4DD6-86AA-3003525A2F6A}"/>
              </a:ext>
            </a:extLst>
          </p:cNvPr>
          <p:cNvSpPr/>
          <p:nvPr/>
        </p:nvSpPr>
        <p:spPr>
          <a:xfrm>
            <a:off x="7890933" y="5490764"/>
            <a:ext cx="145949" cy="24335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6" name="ลูกศร: ลง 55">
            <a:extLst>
              <a:ext uri="{FF2B5EF4-FFF2-40B4-BE49-F238E27FC236}">
                <a16:creationId xmlns:a16="http://schemas.microsoft.com/office/drawing/2014/main" id="{B6480E21-2287-426E-8E1F-DF9397DDA64E}"/>
              </a:ext>
            </a:extLst>
          </p:cNvPr>
          <p:cNvSpPr/>
          <p:nvPr/>
        </p:nvSpPr>
        <p:spPr>
          <a:xfrm>
            <a:off x="9144000" y="5490764"/>
            <a:ext cx="145949" cy="294736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สี่เหลี่ยมผืนผ้า: มุมมน 58">
            <a:extLst>
              <a:ext uri="{FF2B5EF4-FFF2-40B4-BE49-F238E27FC236}">
                <a16:creationId xmlns:a16="http://schemas.microsoft.com/office/drawing/2014/main" id="{C38B26CD-7C61-4178-8C6E-8C332A4E7714}"/>
              </a:ext>
            </a:extLst>
          </p:cNvPr>
          <p:cNvSpPr/>
          <p:nvPr/>
        </p:nvSpPr>
        <p:spPr>
          <a:xfrm>
            <a:off x="10111876" y="5261361"/>
            <a:ext cx="1756758" cy="94521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0" name="ชื่อเรื่องรอง 2">
            <a:extLst>
              <a:ext uri="{FF2B5EF4-FFF2-40B4-BE49-F238E27FC236}">
                <a16:creationId xmlns:a16="http://schemas.microsoft.com/office/drawing/2014/main" id="{A84A9517-7C42-4D2A-AED3-2CB5307E494E}"/>
              </a:ext>
            </a:extLst>
          </p:cNvPr>
          <p:cNvSpPr txBox="1">
            <a:spLocks/>
          </p:cNvSpPr>
          <p:nvPr/>
        </p:nvSpPr>
        <p:spPr>
          <a:xfrm>
            <a:off x="10059628" y="5194941"/>
            <a:ext cx="1809006" cy="101163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h-TH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h-TH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ท้องถิ่นดี ภาษีช่วย ท้องถิ่นสวย ภาษีสร้าง</a:t>
            </a:r>
          </a:p>
        </p:txBody>
      </p:sp>
      <p:sp>
        <p:nvSpPr>
          <p:cNvPr id="61" name="ชื่อเรื่องรอง 2">
            <a:extLst>
              <a:ext uri="{FF2B5EF4-FFF2-40B4-BE49-F238E27FC236}">
                <a16:creationId xmlns:a16="http://schemas.microsoft.com/office/drawing/2014/main" id="{011E25D9-EBB1-4A65-9734-88459E0E3E75}"/>
              </a:ext>
            </a:extLst>
          </p:cNvPr>
          <p:cNvSpPr txBox="1">
            <a:spLocks/>
          </p:cNvSpPr>
          <p:nvPr/>
        </p:nvSpPr>
        <p:spPr>
          <a:xfrm>
            <a:off x="8239532" y="6346440"/>
            <a:ext cx="3744687" cy="4616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www.nongdang.go.th</a:t>
            </a:r>
            <a:r>
              <a:rPr lang="en-GB" sz="16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h-TH" sz="16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โทร. ๐๔๓ - ๙๘๙๕๑๙</a:t>
            </a:r>
          </a:p>
        </p:txBody>
      </p:sp>
    </p:spTree>
    <p:extLst>
      <p:ext uri="{BB962C8B-B14F-4D97-AF65-F5344CB8AC3E}">
        <p14:creationId xmlns:p14="http://schemas.microsoft.com/office/powerpoint/2010/main" val="2620192181"/>
      </p:ext>
    </p:extLst>
  </p:cSld>
  <p:clrMapOvr>
    <a:masterClrMapping/>
  </p:clrMapOvr>
</p:sld>
</file>

<file path=ppt/theme/theme1.xml><?xml version="1.0" encoding="utf-8"?>
<a:theme xmlns:a="http://schemas.openxmlformats.org/drawingml/2006/main" name="เส้นบาง">
  <a:themeElements>
    <a:clrScheme name="เส้นบา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เส้นบา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เส้นบา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153</TotalTime>
  <Words>191</Words>
  <Application>Microsoft Office PowerPoint</Application>
  <PresentationFormat>แบบจอกว้าง</PresentationFormat>
  <Paragraphs>78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5" baseType="lpstr">
      <vt:lpstr>Century Gothic</vt:lpstr>
      <vt:lpstr>TH SarabunIT๙</vt:lpstr>
      <vt:lpstr>Wingdings 3</vt:lpstr>
      <vt:lpstr>เส้นบาง</vt:lpstr>
      <vt:lpstr>การขยายระยะเวลาดำเนินการจัดเก็บภาษีที่ดินและสิ่งปลูกสร้าง ประจำปี พ.ศ. 2568 องค์การบริหารส่วนตำบลหนองแดง อำเภอนาเชือก จังหวัดมหาสารคาม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การขยายระยะเวลาดำเนินการจัดเก็บภาษีที่ดินและสิ่งปลูกสร้าง ประจำปี พ.ศ. 2568 องค์การบริหารส่วนตำบลหนองแดง อำเภอนาเชือก จังหวัดมหาสารคาม</dc:title>
  <dc:creator>Lenovo</dc:creator>
  <cp:lastModifiedBy>Lenovo</cp:lastModifiedBy>
  <cp:revision>3</cp:revision>
  <dcterms:created xsi:type="dcterms:W3CDTF">2024-11-26T03:10:45Z</dcterms:created>
  <dcterms:modified xsi:type="dcterms:W3CDTF">2024-11-26T08:21:53Z</dcterms:modified>
</cp:coreProperties>
</file>